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8" r:id="rId2"/>
    <p:sldId id="330" r:id="rId3"/>
    <p:sldId id="268" r:id="rId4"/>
    <p:sldId id="264" r:id="rId5"/>
    <p:sldId id="269" r:id="rId6"/>
    <p:sldId id="293" r:id="rId7"/>
    <p:sldId id="260" r:id="rId8"/>
    <p:sldId id="273" r:id="rId9"/>
    <p:sldId id="297" r:id="rId10"/>
    <p:sldId id="327" r:id="rId11"/>
    <p:sldId id="339" r:id="rId12"/>
    <p:sldId id="338" r:id="rId13"/>
    <p:sldId id="296" r:id="rId14"/>
    <p:sldId id="320" r:id="rId15"/>
    <p:sldId id="281" r:id="rId16"/>
    <p:sldId id="282" r:id="rId17"/>
    <p:sldId id="283" r:id="rId18"/>
    <p:sldId id="284" r:id="rId19"/>
    <p:sldId id="285" r:id="rId20"/>
    <p:sldId id="278" r:id="rId21"/>
    <p:sldId id="323" r:id="rId22"/>
    <p:sldId id="316" r:id="rId23"/>
    <p:sldId id="354" r:id="rId24"/>
    <p:sldId id="334" r:id="rId25"/>
    <p:sldId id="331" r:id="rId26"/>
    <p:sldId id="332" r:id="rId27"/>
    <p:sldId id="333" r:id="rId28"/>
    <p:sldId id="292" r:id="rId29"/>
    <p:sldId id="275" r:id="rId30"/>
    <p:sldId id="328" r:id="rId31"/>
    <p:sldId id="329" r:id="rId32"/>
    <p:sldId id="336" r:id="rId33"/>
    <p:sldId id="337" r:id="rId34"/>
    <p:sldId id="266" r:id="rId35"/>
  </p:sldIdLst>
  <p:sldSz cx="128016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5050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264" y="176"/>
      </p:cViewPr>
      <p:guideLst>
        <p:guide orient="horz" pos="2160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753C4-70E4-4049-B922-7FC59741B212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2E490-C72E-4062-B79B-91D283774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5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1957 to 1962,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Heilig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created cinema of visuals, sounds, vibrations, and smells called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Sensorama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1966, Sutherland invented the head-mounted display which acted like a window into a virtual world.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1975, Krueger created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Videoplace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where users interacted with virtual objects.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1989, Lanier coined the term “virtual reality” and created the first commercial business around virtual worlds.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1990s, augmented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reality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was being used for visualization, training, and other purposes.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mentioned earlier, in 1992,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Caudell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coined the term “augmented reality.”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2E490-C72E-4062-B79B-91D2837743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7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virtual reality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comes, naturally, from the definitions for both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‘virtual’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‘reality’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definition of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‘virtual’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what we experience as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beings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the term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‘virtual reality’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 means ‘near-reality’. This could, of course, mean anything but it usually refers to a specific type of reality emulation.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entails presenting our senses with a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generated virtual environment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we can explore in some fashion.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a real or imagined environment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can be experienced visually in the 3 dimensions of width, height, and depth and that may additionally provide an interactive experience visually in full real-time motion with sound and possibly with tactile and other forms of feedback.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would be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with a version of reality that isn’t really there, but from your perspective it would be perceived as real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Something we would refer to as a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2E490-C72E-4062-B79B-91D2837743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4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122363"/>
            <a:ext cx="9601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3602038"/>
            <a:ext cx="9601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8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9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365125"/>
            <a:ext cx="276034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365125"/>
            <a:ext cx="812101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2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1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1709739"/>
            <a:ext cx="1104138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4589464"/>
            <a:ext cx="110413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3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1825625"/>
            <a:ext cx="54406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1825625"/>
            <a:ext cx="54406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365126"/>
            <a:ext cx="1104138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1681163"/>
            <a:ext cx="5415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2505075"/>
            <a:ext cx="541567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1681163"/>
            <a:ext cx="54423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2505075"/>
            <a:ext cx="544234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92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2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457200"/>
            <a:ext cx="4128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987426"/>
            <a:ext cx="648081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057400"/>
            <a:ext cx="4128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7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457200"/>
            <a:ext cx="4128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987426"/>
            <a:ext cx="648081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057400"/>
            <a:ext cx="4128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7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365126"/>
            <a:ext cx="110413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1825625"/>
            <a:ext cx="110413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6356351"/>
            <a:ext cx="2880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AE144-6080-45B4-AAAE-3EB4D67A416C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6356351"/>
            <a:ext cx="4320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6356351"/>
            <a:ext cx="2880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65205-3F0C-48EC-8E33-3C22CE0C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wikitude.org/world_brows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howstuffworks.com/augmented-reality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gif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hyperlink" Target="http://upload.wikimedia.org/wikipedia/commons/3/3d/PET-MIPS-anim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hyperlink" Target="http://en.wikipedia.org/wiki/File:Terrain_rendering.jpg" TargetMode="External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tannica.com/EBchecked/topic/1196641/augmented-reality" TargetMode="External"/><Relationship Id="rId2" Type="http://schemas.openxmlformats.org/officeDocument/2006/relationships/hyperlink" Target="http://wp.nmc.org/horizon2010/chapters/simple-augmented-reali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products" TargetMode="External"/><Relationship Id="rId5" Type="http://schemas.openxmlformats.org/officeDocument/2006/relationships/hyperlink" Target="http://www.newhorizons.org/strategies/technology/billinghurst.htm" TargetMode="External"/><Relationship Id="rId4" Type="http://schemas.openxmlformats.org/officeDocument/2006/relationships/hyperlink" Target="http://www.bing.com/images/search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462" y="1982798"/>
            <a:ext cx="10362013" cy="153121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C1340-9102-4D09-A15D-7BFC7FFDA4C6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08" y="274320"/>
            <a:ext cx="1360170" cy="159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8231" y="166698"/>
            <a:ext cx="2606489" cy="228581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071110" y="3857156"/>
            <a:ext cx="6396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Topics in Information Technology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– Semester 1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02   -    Part I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Udara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Samaratunge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06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2" y="1519371"/>
            <a:ext cx="16002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01" y="1509713"/>
            <a:ext cx="1927932" cy="159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2" y="3777741"/>
            <a:ext cx="5158708" cy="253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426" y="1509713"/>
            <a:ext cx="1514808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024" y="1509713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152" y="3865847"/>
            <a:ext cx="2509810" cy="243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70" y="3777740"/>
            <a:ext cx="2457450" cy="253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6873" y="115746"/>
            <a:ext cx="11041380" cy="9372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 in Augmented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0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010" y="111127"/>
            <a:ext cx="11041380" cy="892174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Marker-based 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2300" y="1117595"/>
            <a:ext cx="7099300" cy="318770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marker-based AR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the images (or the corresponding image descriptors) are provided beforehand.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 you know exactly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the application should recognize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while (</a:t>
            </a:r>
            <a:r>
              <a:rPr lang="si-LK" dirty="0">
                <a:latin typeface="Times New Roman" panose="02020603050405020304" pitchFamily="18" charset="0"/>
                <a:cs typeface="Times New Roman" panose="02020603050405020304" pitchFamily="18" charset="0"/>
              </a:rPr>
              <a:t>අත්පත් කර ගැනීම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camera data.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Marker-based AR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where image recognition is involved, the marker can be an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image, or the corresponding descriptors (features + key points)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2" descr="http://www.30npire.com/sites/default/files/271113suzm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r="13916"/>
          <a:stretch/>
        </p:blipFill>
        <p:spPr bwMode="auto">
          <a:xfrm>
            <a:off x="482600" y="1085847"/>
            <a:ext cx="5041900" cy="31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8300" y="4537219"/>
            <a:ext cx="11868843" cy="183818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Marker-based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augmented reality is when the tracked object is black-white square marker. A great example that is really easy to follow shown.</a:t>
            </a:r>
          </a:p>
          <a:p>
            <a:pPr algn="just"/>
            <a:endParaRPr lang="en-US" sz="2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</a:t>
            </a:r>
            <a:r>
              <a:rPr 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recognized and tracked</a:t>
            </a:r>
            <a:r>
              <a:rPr lang="en-US" sz="2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lot of processing </a:t>
            </a:r>
            <a:r>
              <a:rPr 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on the end-used device</a:t>
            </a:r>
            <a:r>
              <a:rPr lang="en-US" sz="2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perform the recognition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tracking)</a:t>
            </a:r>
          </a:p>
        </p:txBody>
      </p:sp>
    </p:spTree>
    <p:extLst>
      <p:ext uri="{BB962C8B-B14F-4D97-AF65-F5344CB8AC3E}">
        <p14:creationId xmlns:p14="http://schemas.microsoft.com/office/powerpoint/2010/main" val="403063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10" y="4318000"/>
            <a:ext cx="11883390" cy="22225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2224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Marker-less AR </a:t>
            </a:r>
            <a:r>
              <a:rPr lang="en-US" dirty="0">
                <a:solidFill>
                  <a:srgbClr val="2224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recognizes images that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not provided to the application beforehand.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scenario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more difficult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because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 algorithm running in your AR application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should identify patterns, colors or some other "features" that may exist in camera frames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2" descr="https://ilab.cs.ucsb.edu/projects/taehee/HandyAR/images/bun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301750"/>
            <a:ext cx="7874000" cy="25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16873" y="115746"/>
            <a:ext cx="11041380" cy="93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Marker-less Augmented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161" y="287196"/>
            <a:ext cx="11041380" cy="9372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Marker-less Augmented Reality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485689" y="1243013"/>
            <a:ext cx="11672974" cy="5111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Marker-less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typically uses the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 feature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Phone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locate and interact with AR resources.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less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augmented reality is when the tracked object can be anything else: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picture, human body, head, eyes, hand or fingers etc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and on top of that you add virtual objects 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less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augmented reality systems are a better option for final applications, because they use normal images or objects as targets and they are no invasive like marker-based systems.</a:t>
            </a:r>
          </a:p>
          <a:p>
            <a:pPr lvl="1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24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11332" y="2369127"/>
            <a:ext cx="10035540" cy="87153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160386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for Advertising Applications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for Marketing Applications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for Industrial Applications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for Scientific Applications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for Arts Applications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Reality 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98031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57" y="178747"/>
            <a:ext cx="11041380" cy="78368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 for Advertising Applications</a:t>
            </a:r>
            <a:endParaRPr lang="en-US" b="1" dirty="0"/>
          </a:p>
        </p:txBody>
      </p:sp>
      <p:pic>
        <p:nvPicPr>
          <p:cNvPr id="5" name="Picture 2" descr="http://site.layar.com/wp-content/uploads/2010/05/WaltDisney-TABworldmedia-163x30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6315" y="1318030"/>
            <a:ext cx="2022245" cy="372192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45014" y="5217752"/>
            <a:ext cx="5196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 character speaks to you when you pass her outdoor movie poster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5384" y="1018349"/>
            <a:ext cx="2952515" cy="295251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667983" y="360153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 Sites  Tour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8435" y="4213352"/>
            <a:ext cx="7039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other example is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sites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available in most major metropolitan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40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718" y="115227"/>
            <a:ext cx="8024884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 for Marketing Applications</a:t>
            </a:r>
          </a:p>
        </p:txBody>
      </p:sp>
      <p:pic>
        <p:nvPicPr>
          <p:cNvPr id="4" name="Picture 2" descr="https://TheAssurer.com/wp-content/uploads/2010/01/Layar-BrightKite-Chicago-200x30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9983" y="129344"/>
            <a:ext cx="3811517" cy="5717275"/>
          </a:xfrm>
          <a:prstGeom prst="rect">
            <a:avLst/>
          </a:prstGeom>
          <a:noFill/>
        </p:spPr>
      </p:pic>
      <p:pic>
        <p:nvPicPr>
          <p:cNvPr id="5" name="Picture 4" descr="The Zugara webcam social shopper lets shoppers &quot;try on&quot; products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984" y="2349609"/>
            <a:ext cx="5400478" cy="300979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300673" y="584661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Restaurant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742" y="5863604"/>
            <a:ext cx="160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 shopper </a:t>
            </a:r>
          </a:p>
        </p:txBody>
      </p:sp>
    </p:spTree>
    <p:extLst>
      <p:ext uri="{BB962C8B-B14F-4D97-AF65-F5344CB8AC3E}">
        <p14:creationId xmlns:p14="http://schemas.microsoft.com/office/powerpoint/2010/main" val="1242607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747" y="0"/>
            <a:ext cx="12055117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 for Industry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528" y="5136861"/>
            <a:ext cx="9040472" cy="87637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data of digital mock-ups with physical mock-ups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instructions, specs, and training for mechanics and machine operators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://singularityhub.com/wp-content/uploads/2010/01/augmented-reality-mechanics-military-repai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799" y="1235685"/>
            <a:ext cx="5439540" cy="2045355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1" y="3759343"/>
            <a:ext cx="2795588" cy="250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9505" y="1235684"/>
            <a:ext cx="6427542" cy="37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12" y="0"/>
            <a:ext cx="3030788" cy="95105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for Scientific Applications</a:t>
            </a:r>
          </a:p>
        </p:txBody>
      </p:sp>
      <p:pic>
        <p:nvPicPr>
          <p:cNvPr id="4" name="Picture 2" descr="File:PET-MIPS-anim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412" y="1155699"/>
            <a:ext cx="1836988" cy="253897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20412" y="3794861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Whole body PET scan</a:t>
            </a:r>
          </a:p>
        </p:txBody>
      </p:sp>
      <p:pic>
        <p:nvPicPr>
          <p:cNvPr id="6" name="Picture 4" descr="http://upload.wikimedia.org/wikipedia/commons/thumb/7/7e/Terrain_rendering.jpg/120px-Terrain_rendering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598" y="4283945"/>
            <a:ext cx="1751802" cy="175180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68971" y="3172292"/>
            <a:ext cx="171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Laser Scanned Patient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8971" y="1155699"/>
            <a:ext cx="1739885" cy="19498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5598" y="6159665"/>
            <a:ext cx="21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Terrain rendering</a:t>
            </a:r>
          </a:p>
        </p:txBody>
      </p:sp>
      <p:pic>
        <p:nvPicPr>
          <p:cNvPr id="11" name="Picture 2" descr="http://imprint.printmag.com/wp-content/uploads/2010/07/billboard-a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79426" y="1251743"/>
            <a:ext cx="1781523" cy="1853804"/>
          </a:xfrm>
          <a:prstGeom prst="rect">
            <a:avLst/>
          </a:prstGeom>
          <a:noFill/>
        </p:spPr>
      </p:pic>
      <p:pic>
        <p:nvPicPr>
          <p:cNvPr id="12" name="Picture 4" descr="http://cic.vtt.fi/4D/images/aug_reality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4420" y="5248905"/>
            <a:ext cx="1971536" cy="1452188"/>
          </a:xfrm>
          <a:prstGeom prst="rect">
            <a:avLst/>
          </a:prstGeom>
          <a:noFill/>
        </p:spPr>
      </p:pic>
      <p:pic>
        <p:nvPicPr>
          <p:cNvPr id="13" name="Picture 2" descr="http://www.codexart.net/images/09-gallery-Iphone-Visual-Rome-braccio-con-Iphone-Foro-roman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92377" y="3258268"/>
            <a:ext cx="1890415" cy="1479792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576270" y="7660"/>
            <a:ext cx="3272830" cy="95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for Educational Applications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279426" y="70055"/>
            <a:ext cx="2333030" cy="95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for Arts Applications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010098" y="3172292"/>
            <a:ext cx="1904706" cy="1486068"/>
          </a:xfrm>
          <a:prstGeom prst="rect">
            <a:avLst/>
          </a:prstGeom>
          <a:noFill/>
        </p:spPr>
      </p:pic>
      <p:pic>
        <p:nvPicPr>
          <p:cNvPr id="17" name="Picture 16" descr="http://www.arlab.nl/research/wp-content/upload/augmented-reality-shuttle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39875" y="1365947"/>
            <a:ext cx="2051129" cy="1485678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976998" y="5178850"/>
            <a:ext cx="2014006" cy="1510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300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2" y="2111478"/>
            <a:ext cx="2428897" cy="342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319" y="2393259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4"/>
          <a:stretch/>
        </p:blipFill>
        <p:spPr bwMode="auto">
          <a:xfrm>
            <a:off x="8915400" y="2393259"/>
            <a:ext cx="3451984" cy="305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72410" y="317641"/>
            <a:ext cx="8042509" cy="87616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Augmented Reality?</a:t>
            </a:r>
          </a:p>
        </p:txBody>
      </p:sp>
    </p:spTree>
    <p:extLst>
      <p:ext uri="{BB962C8B-B14F-4D97-AF65-F5344CB8AC3E}">
        <p14:creationId xmlns:p14="http://schemas.microsoft.com/office/powerpoint/2010/main" val="1134736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34" y="162576"/>
            <a:ext cx="1104138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Wikitude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Augmented Reality  Travel Guide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25233" y="1488139"/>
            <a:ext cx="11511167" cy="1356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travel guide for the Android platform (open source OS for cell phones).</a:t>
            </a:r>
          </a:p>
          <a:p>
            <a:pPr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a trip or find about current surroundings in real-time.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3" y="3165342"/>
            <a:ext cx="2035869" cy="304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6462" y="3165342"/>
            <a:ext cx="5386305" cy="29197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11487" y="3165342"/>
            <a:ext cx="4493181" cy="261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89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46" y="189630"/>
            <a:ext cx="5237354" cy="142114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Braille Reader Application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749" y="3886703"/>
            <a:ext cx="3586051" cy="2574569"/>
          </a:xfrm>
        </p:spPr>
        <p:txBody>
          <a:bodyPr>
            <a:norm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would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the braille using edge detection software to recognize the braille dots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would read out loud what the braille says to the user.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79" y="2006599"/>
            <a:ext cx="3725642" cy="18425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295900" y="222208"/>
            <a:ext cx="4711700" cy="742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Audio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608" y="1181624"/>
            <a:ext cx="2717800" cy="289956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140931" y="1181624"/>
            <a:ext cx="4424531" cy="319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of AR apps create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 augmentation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objects.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 would focus on the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possibilities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AR.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was created whilst reading </a:t>
            </a:r>
            <a:r>
              <a:rPr 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Harma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(2004) paper on augmented audio.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009908" y="4521200"/>
            <a:ext cx="7555554" cy="157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Braille-like interface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 the visually impaired around urban areas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would further extended the concept.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would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written/typed text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translating it into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braille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raising the dots on the attachment for the user to read. </a:t>
            </a:r>
          </a:p>
        </p:txBody>
      </p:sp>
    </p:spTree>
    <p:extLst>
      <p:ext uri="{BB962C8B-B14F-4D97-AF65-F5344CB8AC3E}">
        <p14:creationId xmlns:p14="http://schemas.microsoft.com/office/powerpoint/2010/main" val="348398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9632" y="2648527"/>
            <a:ext cx="10035540" cy="87153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Augmented Reality Work?</a:t>
            </a:r>
          </a:p>
        </p:txBody>
      </p:sp>
    </p:spTree>
    <p:extLst>
      <p:ext uri="{BB962C8B-B14F-4D97-AF65-F5344CB8AC3E}">
        <p14:creationId xmlns:p14="http://schemas.microsoft.com/office/powerpoint/2010/main" val="607348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332" y="129346"/>
            <a:ext cx="11041380" cy="85947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support for 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072" y="4492536"/>
            <a:ext cx="12422350" cy="192961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Accelerometers in mobile phones are used to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the orientation of the phone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Magnetometer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To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direction of which the camera is pointed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the Augmented 3D object direction to match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Gyroscope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To identify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 of the floor and the 3D objects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23095" y="1157686"/>
            <a:ext cx="1531188" cy="2999660"/>
            <a:chOff x="6564972" y="3485152"/>
            <a:chExt cx="1531188" cy="29996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5989" y="3485152"/>
              <a:ext cx="1352394" cy="26017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564972" y="611548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Magnetometer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0332" y="1294166"/>
            <a:ext cx="5199181" cy="2830686"/>
            <a:chOff x="256420" y="3702314"/>
            <a:chExt cx="5199181" cy="28306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420" y="3702314"/>
              <a:ext cx="5199181" cy="238458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52433" y="6163668"/>
              <a:ext cx="1563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Accelerometer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38882" y="999060"/>
            <a:ext cx="3126261" cy="3188146"/>
            <a:chOff x="9438882" y="988818"/>
            <a:chExt cx="3126261" cy="31881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8882" y="988818"/>
              <a:ext cx="3126261" cy="28110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470824" y="3807632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Gyroscope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04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10" y="1533525"/>
            <a:ext cx="1104138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of the AR systems – (Type of tracking systems)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approach – (ST, Video mixture) – most well known classification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– (Indoor, Outdoor)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– (Wireless, Hardwired)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4710" y="136526"/>
            <a:ext cx="1104138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Classifications of AR Systems</a:t>
            </a:r>
          </a:p>
        </p:txBody>
      </p:sp>
    </p:spTree>
    <p:extLst>
      <p:ext uri="{BB962C8B-B14F-4D97-AF65-F5344CB8AC3E}">
        <p14:creationId xmlns:p14="http://schemas.microsoft.com/office/powerpoint/2010/main" val="239114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310" y="212726"/>
            <a:ext cx="1104138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in AR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635125"/>
            <a:ext cx="12230100" cy="435133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4 general components in AR systems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- Critical components where the level of immersion is concerned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Systems - Responsible for accurate positioning and orientation in the real world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Devises or Interaction – HMD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Graphics Systems - Responsible for generating the virtual objects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of AR Systems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MB_AR - (Monitor-Based AR Systems)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ST_AR – (See-Through AR Systems)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 – (Spatial AR Systems)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09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510" y="38100"/>
            <a:ext cx="11041380" cy="82867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Monitor-Based AR Systems (MB_AR)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10" y="1089025"/>
            <a:ext cx="12200890" cy="21240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user to observe the real world and the superimposed virtual objects on a regular display, thus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need to wear special glasses.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laboratories for testing systems and creating low-cost demonstrations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are enhanced with the virtual scene (generated by a conventional graphic system) and visualized on the screen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5" y="3068638"/>
            <a:ext cx="9553576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13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10" y="962025"/>
            <a:ext cx="11756390" cy="15144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more complex - Allow the user to observe the surrounding environment.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research and development efforts are toward development of ST-AR systems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51510" y="38100"/>
            <a:ext cx="11041380" cy="82867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See-Through AR Systems (ST_AR)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2374900"/>
            <a:ext cx="9967913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126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78806" y="147824"/>
            <a:ext cx="6485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AR Systems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489" y="3390901"/>
            <a:ext cx="3600451" cy="2400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7097" y="3390901"/>
            <a:ext cx="3223829" cy="24003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297202" y="5892796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Keyboard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489" y="5905498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Phone Keypad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10210" y="1216025"/>
            <a:ext cx="11756390" cy="15144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Spatially Augmented Reality (SAR) systems is also gaining popularity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Projecting the view in the real world and thus avoiding the use of HMD.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Object projected onto physical environment. </a:t>
            </a:r>
          </a:p>
        </p:txBody>
      </p:sp>
    </p:spTree>
    <p:extLst>
      <p:ext uri="{BB962C8B-B14F-4D97-AF65-F5344CB8AC3E}">
        <p14:creationId xmlns:p14="http://schemas.microsoft.com/office/powerpoint/2010/main" val="1062731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510" y="111127"/>
            <a:ext cx="9305290" cy="93027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Augmented Reality Work?</a:t>
            </a:r>
          </a:p>
        </p:txBody>
      </p:sp>
      <p:pic>
        <p:nvPicPr>
          <p:cNvPr id="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799" y="1402556"/>
            <a:ext cx="5524501" cy="1836328"/>
          </a:xfrm>
          <a:noFill/>
        </p:spPr>
      </p:pic>
      <p:grpSp>
        <p:nvGrpSpPr>
          <p:cNvPr id="3" name="Group 2"/>
          <p:cNvGrpSpPr/>
          <p:nvPr/>
        </p:nvGrpSpPr>
        <p:grpSpPr>
          <a:xfrm>
            <a:off x="5702300" y="1587500"/>
            <a:ext cx="6921500" cy="4800600"/>
            <a:chOff x="1524000" y="2057400"/>
            <a:chExt cx="6172200" cy="41798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4000" y="2057400"/>
              <a:ext cx="5799138" cy="4179888"/>
            </a:xfrm>
            <a:prstGeom prst="rect">
              <a:avLst/>
            </a:prstGeom>
            <a:noFill/>
          </p:spPr>
        </p:pic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010400" y="5680364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7696200" y="2667000"/>
              <a:ext cx="0" cy="297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H="1">
              <a:off x="7010400" y="26670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68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Augmented Reality?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field of computer research which deals with the combination of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computer-generated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Ronald Azuma defines an augmented reality system as one that: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overlay of computer-presented information on top of the real world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real and virtual realities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in real 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in 3D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the same as “virtual reality”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26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86518"/>
            <a:ext cx="57023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Head-mounted display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1829498"/>
            <a:ext cx="6742351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2"/>
          <a:stretch/>
        </p:blipFill>
        <p:spPr bwMode="auto">
          <a:xfrm>
            <a:off x="7084228" y="1829498"/>
            <a:ext cx="5717372" cy="251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72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0500" y="86519"/>
            <a:ext cx="11899900" cy="103108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Monitor-based AR Concept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0" y="1695450"/>
            <a:ext cx="6861464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13" y="1695450"/>
            <a:ext cx="454025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43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" y="12700"/>
            <a:ext cx="12767976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14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196306"/>
            <a:ext cx="6003290" cy="54129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Algorithm </a:t>
            </a:r>
          </a:p>
        </p:txBody>
      </p:sp>
      <p:pic>
        <p:nvPicPr>
          <p:cNvPr id="4" name="Picture 3" descr="Captur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8"/>
          <a:stretch/>
        </p:blipFill>
        <p:spPr bwMode="auto">
          <a:xfrm>
            <a:off x="7137400" y="1492169"/>
            <a:ext cx="5410200" cy="38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262026" y="5596219"/>
            <a:ext cx="5082374" cy="707886"/>
          </a:xfrm>
          <a:prstGeom prst="rect">
            <a:avLst/>
          </a:prstGeom>
        </p:spPr>
        <p:txBody>
          <a:bodyPr wrap="square" numCol="1" spcCol="2743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Dimensions through inputs from accelerometer , focal length of camera.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23248" y="568777"/>
            <a:ext cx="2518630" cy="704943"/>
            <a:chOff x="6282470" y="3530777"/>
            <a:chExt cx="1787754" cy="514073"/>
          </a:xfrm>
        </p:grpSpPr>
        <p:grpSp>
          <p:nvGrpSpPr>
            <p:cNvPr id="5" name="Group 4"/>
            <p:cNvGrpSpPr/>
            <p:nvPr/>
          </p:nvGrpSpPr>
          <p:grpSpPr>
            <a:xfrm>
              <a:off x="6282470" y="3530777"/>
              <a:ext cx="1743930" cy="514073"/>
              <a:chOff x="739828" y="2233149"/>
              <a:chExt cx="1705965" cy="514073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69393" y="2440250"/>
                <a:ext cx="1676400" cy="306972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39828" y="2233149"/>
                <a:ext cx="166782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prstClr val="white"/>
                    </a:solidFill>
                    <a:latin typeface="Lato" pitchFamily="34" charset="0"/>
                  </a:rPr>
                  <a:t>Iterative mapping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6312693" y="3768253"/>
              <a:ext cx="1757531" cy="204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Lato" pitchFamily="34" charset="0"/>
                </a:rPr>
                <a:t>Scale Algorithm</a:t>
              </a:r>
            </a:p>
          </p:txBody>
        </p:sp>
      </p:grpSp>
      <p:pic>
        <p:nvPicPr>
          <p:cNvPr id="11" name="Picture 10">
            <a:hlinkClick r:id="" action="ppaction://noaction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8" y="979418"/>
            <a:ext cx="6689572" cy="39112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8128" y="5334609"/>
            <a:ext cx="540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 Scanning &amp; obtaining tracking features</a:t>
            </a:r>
          </a:p>
        </p:txBody>
      </p:sp>
    </p:spTree>
    <p:extLst>
      <p:ext uri="{BB962C8B-B14F-4D97-AF65-F5344CB8AC3E}">
        <p14:creationId xmlns:p14="http://schemas.microsoft.com/office/powerpoint/2010/main" val="164516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506" y="36507"/>
            <a:ext cx="1104138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5782" y="1362070"/>
            <a:ext cx="11665743" cy="53828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http://wp.nmc.org/horizon2010/chapters/simple-augmented-reality/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Retrieved September 25, 2010.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http://www.bing.com/images/search?q=Augmented+reality+pictures&amp;FORM=IGRE&amp;qpvt=Augmented+reality+pictures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October 9, 2010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Arial" pitchFamily="34" charset="0"/>
                <a:cs typeface="Times New Roman" panose="02020603050405020304" pitchFamily="18" charset="0"/>
                <a:hlinkClick r:id="rId3"/>
              </a:rPr>
              <a:t>http://www.bing.com/images/search?q=Augmented+reality+pictures&amp;FORM=IGRE&amp;qpvt=Augmented+reality+pictures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 pitchFamily="34" charset="0"/>
                <a:cs typeface="Times New Roman" panose="02020603050405020304" pitchFamily="18" charset="0"/>
              </a:rPr>
              <a:t> Retrieved October 9, 2010.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http://www.howstuffworks.com/augmented-reality.htm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October 7, 2010.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http://www.britannica.com/EBchecked/topic/1196641/augmented-reality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October 7, 2010.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http://www.bing.com/images/search?q=Augmented+reality+pictures&amp;FORM=IGRE&amp;qpvt=Augmented+reality+pictures.#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Retrieved October 13, 2010.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http://www.newhorizons.org/strategies/technology/billinghurst.htm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October 7, 2010.</a:t>
            </a:r>
          </a:p>
        </p:txBody>
      </p:sp>
    </p:spTree>
    <p:extLst>
      <p:ext uri="{BB962C8B-B14F-4D97-AF65-F5344CB8AC3E}">
        <p14:creationId xmlns:p14="http://schemas.microsoft.com/office/powerpoint/2010/main" val="354911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1957 to 1962,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Heilig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created cinema of visuals, sounds, vibrations, and smells called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Sensorama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1966 – Ivan Sutherland, head-mounted display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 – Myron Krueger, Video place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1989 –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Jaron Lanier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coined the term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1992 –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 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Caudell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coined the term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58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55" y="1690586"/>
            <a:ext cx="10713611" cy="431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55" y="249608"/>
            <a:ext cx="11041380" cy="1187532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Mixing of Realities </a:t>
            </a:r>
          </a:p>
        </p:txBody>
      </p:sp>
    </p:spTree>
    <p:extLst>
      <p:ext uri="{BB962C8B-B14F-4D97-AF65-F5344CB8AC3E}">
        <p14:creationId xmlns:p14="http://schemas.microsoft.com/office/powerpoint/2010/main" val="85922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58434" y="4909"/>
            <a:ext cx="11041380" cy="118753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Virtual Reality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6" y="1438099"/>
            <a:ext cx="5157433" cy="3612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835" r="5949"/>
          <a:stretch/>
        </p:blipFill>
        <p:spPr>
          <a:xfrm>
            <a:off x="6701051" y="1438098"/>
            <a:ext cx="5813946" cy="36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3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-45988"/>
            <a:ext cx="11041380" cy="110553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vs. Virtual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7" y="1085396"/>
            <a:ext cx="12046860" cy="159974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(AR) and virtual reality (VR) are fields in which the lines of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distinction are kind of blurred(</a:t>
            </a:r>
            <a:r>
              <a:rPr lang="si-LK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බොඳ වී ඇත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put it another way, you can think of VR as the precursor(</a:t>
            </a:r>
            <a:r>
              <a:rPr lang="si-L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පූර්වගාමියා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AR, with some parts overlapping in both. The main difference between the two technologies is that VR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59227" y="2803202"/>
            <a:ext cx="6582229" cy="342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Immerses the viewer into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computer-generated environments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equipment(</a:t>
            </a:r>
            <a:r>
              <a:rPr lang="si-LK" dirty="0">
                <a:latin typeface="Times New Roman" panose="02020603050405020304" pitchFamily="18" charset="0"/>
                <a:cs typeface="Times New Roman" panose="02020603050405020304" pitchFamily="18" charset="0"/>
              </a:rPr>
              <a:t>උපකරණ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which completely obstructs(</a:t>
            </a:r>
            <a:r>
              <a:rPr lang="si-LK" dirty="0">
                <a:latin typeface="Times New Roman" panose="02020603050405020304" pitchFamily="18" charset="0"/>
                <a:cs typeface="Times New Roman" panose="02020603050405020304" pitchFamily="18" charset="0"/>
              </a:rPr>
              <a:t>බාධා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visual view of physical objects in the real world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use a camera feed.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things displayed in VR are either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animations or prerecorded bits of films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7956" y="2803200"/>
            <a:ext cx="5682344" cy="37118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Augments or adds graphics, audio, and other sensory enhancements to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world as it exists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Camera feed not Animations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augments the real world scene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a mechanism to combine virtual and real worlds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maintains a sense of presence in real world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1576236"/>
            <a:ext cx="11450432" cy="4351338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components needed in order to make an augmented-reality system work:</a:t>
            </a:r>
          </a:p>
          <a:p>
            <a:pPr lvl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Head-mounted display</a:t>
            </a:r>
          </a:p>
          <a:p>
            <a:pPr lvl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system</a:t>
            </a:r>
          </a:p>
          <a:p>
            <a:pPr lvl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computing power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8" y="3679832"/>
            <a:ext cx="38100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42" y="3022896"/>
            <a:ext cx="28575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00" y="3022896"/>
            <a:ext cx="4441960" cy="26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11332" y="2369127"/>
            <a:ext cx="10035540" cy="87153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Marker-based vs. Marker-less 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337009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9666</TotalTime>
  <Words>1745</Words>
  <Application>Microsoft Macintosh PowerPoint</Application>
  <PresentationFormat>Custom</PresentationFormat>
  <Paragraphs>175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Lato</vt:lpstr>
      <vt:lpstr>Times New Roman</vt:lpstr>
      <vt:lpstr>Office Theme</vt:lpstr>
      <vt:lpstr>Augmented Reality</vt:lpstr>
      <vt:lpstr>What is Augmented Reality?</vt:lpstr>
      <vt:lpstr>What is Augmented Reality?</vt:lpstr>
      <vt:lpstr>Historical Background</vt:lpstr>
      <vt:lpstr>Mixing of Realities </vt:lpstr>
      <vt:lpstr>What is Virtual Reality </vt:lpstr>
      <vt:lpstr>Augmented Reality vs. Virtual Reality</vt:lpstr>
      <vt:lpstr>What is needed?</vt:lpstr>
      <vt:lpstr>Marker-based vs. Marker-less Augmented Reality</vt:lpstr>
      <vt:lpstr>Markers in Augmented Reality</vt:lpstr>
      <vt:lpstr>Marker-based AR</vt:lpstr>
      <vt:lpstr>PowerPoint Presentation</vt:lpstr>
      <vt:lpstr>Marker-less Augmented Reality</vt:lpstr>
      <vt:lpstr>Applications of Augmented Reality</vt:lpstr>
      <vt:lpstr>Applications of Augmented Reality</vt:lpstr>
      <vt:lpstr>Augmented Reality  for Advertising Applications</vt:lpstr>
      <vt:lpstr>Augmented Reality  for Marketing Applications</vt:lpstr>
      <vt:lpstr>Augmented Reality  for Industry Applications</vt:lpstr>
      <vt:lpstr>AR for Scientific Applications</vt:lpstr>
      <vt:lpstr>Wikitude – Augmented Reality  Travel Guide</vt:lpstr>
      <vt:lpstr>Braille Reader Application</vt:lpstr>
      <vt:lpstr>How does Augmented Reality Work?</vt:lpstr>
      <vt:lpstr>Sensors support for AR</vt:lpstr>
      <vt:lpstr>Classifications of AR Systems</vt:lpstr>
      <vt:lpstr>Components in AR systems</vt:lpstr>
      <vt:lpstr>Monitor-Based AR Systems (MB_AR)</vt:lpstr>
      <vt:lpstr>See-Through AR Systems (ST_AR)</vt:lpstr>
      <vt:lpstr>PowerPoint Presentation</vt:lpstr>
      <vt:lpstr>How does Augmented Reality Work?</vt:lpstr>
      <vt:lpstr>Head-mounted display</vt:lpstr>
      <vt:lpstr>Monitor-based AR Concept</vt:lpstr>
      <vt:lpstr>PowerPoint Presentation</vt:lpstr>
      <vt:lpstr>Scale Algorithm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Lecture 01</dc:title>
  <dc:creator>SE</dc:creator>
  <cp:lastModifiedBy>Rajapaksha D.S.S. it16234062</cp:lastModifiedBy>
  <cp:revision>588</cp:revision>
  <dcterms:created xsi:type="dcterms:W3CDTF">2015-11-19T04:57:19Z</dcterms:created>
  <dcterms:modified xsi:type="dcterms:W3CDTF">2020-06-03T19:34:39Z</dcterms:modified>
</cp:coreProperties>
</file>